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7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8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5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3F3E-C0EB-4913-9976-B1F506F156FE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A7B2-BBC9-4AD4-9563-97DC60D7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0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Naples	</a:t>
            </a:r>
          </a:p>
          <a:p>
            <a:r>
              <a:rPr lang="en-US" dirty="0" smtClean="0"/>
              <a:t>DI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Lactic Acid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Lactic acid fermentation produces lactic acid </a:t>
            </a:r>
          </a:p>
          <a:p>
            <a:r>
              <a:rPr lang="en-US" dirty="0" smtClean="0"/>
              <a:t>Produced in your muscles during rapid exercise when the body can not supply enough oxygen to the tissues</a:t>
            </a:r>
          </a:p>
          <a:p>
            <a:r>
              <a:rPr lang="en-US" dirty="0" smtClean="0"/>
              <a:t>Without oxygen your body is not able to produce all of the ATP required.</a:t>
            </a:r>
          </a:p>
          <a:p>
            <a:r>
              <a:rPr lang="en-US" dirty="0" smtClean="0"/>
              <a:t>When you do vigorous exercise your body quickly begins to produce ATP through Lactic Acid Fermentation.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Cell Respiration?</a:t>
            </a:r>
          </a:p>
          <a:p>
            <a:r>
              <a:rPr lang="en-US" dirty="0" smtClean="0"/>
              <a:t>What are the products of glycolysis?</a:t>
            </a:r>
          </a:p>
          <a:p>
            <a:r>
              <a:rPr lang="en-US" dirty="0" smtClean="0"/>
              <a:t>What are the two main types of fermentation?</a:t>
            </a:r>
          </a:p>
          <a:p>
            <a:r>
              <a:rPr lang="en-US" dirty="0" smtClean="0"/>
              <a:t>What is a calorie?  A Calorie?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1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Krebs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stage of cell respiration in the presence of oxygen</a:t>
            </a:r>
          </a:p>
          <a:p>
            <a:r>
              <a:rPr lang="en-US" dirty="0" smtClean="0"/>
              <a:t>Pyruvic acid is broken down into carbon dioxide in a series of energy extracting reactions</a:t>
            </a:r>
          </a:p>
          <a:p>
            <a:r>
              <a:rPr lang="en-US" dirty="0" smtClean="0"/>
              <a:t>Also called the citric acid cycle because citric acid is one of the compounds formed during this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47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Krebs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Krebs cycle occurs in the Mitochondrion</a:t>
            </a:r>
          </a:p>
          <a:p>
            <a:r>
              <a:rPr lang="en-US" dirty="0" smtClean="0"/>
              <a:t>The Krebs Cycle produces high energy electrons that are used in the next cycle of cell respiration to create large amounts of ATP</a:t>
            </a:r>
          </a:p>
          <a:p>
            <a:r>
              <a:rPr lang="en-US" dirty="0" smtClean="0"/>
              <a:t>The Krebs Cycle produces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65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Transport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energy electrons that are produced in the Krebs Cycle are passed on to Electron Transport Chain.</a:t>
            </a:r>
          </a:p>
          <a:p>
            <a:r>
              <a:rPr lang="en-US" dirty="0" smtClean="0"/>
              <a:t>Converts ADP into ATP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42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 produces 2 ATP molecules per glucose</a:t>
            </a:r>
          </a:p>
          <a:p>
            <a:r>
              <a:rPr lang="en-US" dirty="0" smtClean="0"/>
              <a:t>The Krebs Cycle produces 1 molecule of ATP</a:t>
            </a:r>
          </a:p>
          <a:p>
            <a:r>
              <a:rPr lang="en-US" dirty="0" smtClean="0"/>
              <a:t>The Electron Transport Chain produces 33 molecules of ATP</a:t>
            </a:r>
          </a:p>
          <a:p>
            <a:r>
              <a:rPr lang="en-US" dirty="0" smtClean="0"/>
              <a:t>Cellular Respiration produces 36 molecules of ATP and uses only 2 to get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25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VS. Long Term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Quick energy like that used for a sprint is usually obtained through </a:t>
            </a:r>
            <a:r>
              <a:rPr lang="en-US" dirty="0"/>
              <a:t>l</a:t>
            </a:r>
            <a:r>
              <a:rPr lang="en-US" dirty="0" smtClean="0"/>
              <a:t>actic acid fermentation</a:t>
            </a:r>
          </a:p>
          <a:p>
            <a:r>
              <a:rPr lang="en-US" dirty="0" smtClean="0"/>
              <a:t>About a 50 meter mark ATP store are used up</a:t>
            </a:r>
          </a:p>
          <a:p>
            <a:r>
              <a:rPr lang="en-US" dirty="0" smtClean="0"/>
              <a:t>Lactic acid build up is a by product of fermentation</a:t>
            </a:r>
          </a:p>
          <a:p>
            <a:r>
              <a:rPr lang="en-US" dirty="0" smtClean="0"/>
              <a:t>The only way to get rid of the build up is through a chemical pathway that requires oxygen</a:t>
            </a:r>
          </a:p>
          <a:p>
            <a:r>
              <a:rPr lang="en-US" dirty="0" smtClean="0"/>
              <a:t>That is why we breathe heavily after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VS. Long Term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happens when you are exercising for a long period of time?</a:t>
            </a:r>
          </a:p>
          <a:p>
            <a:r>
              <a:rPr lang="en-US" dirty="0" smtClean="0"/>
              <a:t>Cell respiration is the only way to generate a continuing supply of ATP.</a:t>
            </a:r>
          </a:p>
          <a:p>
            <a:r>
              <a:rPr lang="en-US" dirty="0" smtClean="0"/>
              <a:t>Cell respiration releases energy more slowly that fermentation</a:t>
            </a:r>
          </a:p>
          <a:p>
            <a:r>
              <a:rPr lang="en-US" dirty="0" smtClean="0"/>
              <a:t>Energy is stores in muscle tissue and other tissues in the body(glycogen) which last for 15-20 minutes</a:t>
            </a:r>
          </a:p>
          <a:p>
            <a:r>
              <a:rPr lang="en-US" dirty="0" smtClean="0"/>
              <a:t>After that your body begins to break down other stored molecules including fats for energy</a:t>
            </a:r>
          </a:p>
          <a:p>
            <a:r>
              <a:rPr lang="en-US" dirty="0" smtClean="0"/>
              <a:t>That is why aerobic forms of exercise are beneficial for </a:t>
            </a:r>
            <a:r>
              <a:rPr lang="en-US" smtClean="0"/>
              <a:t>weight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8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feel when you are hungry?</a:t>
            </a:r>
          </a:p>
          <a:p>
            <a:r>
              <a:rPr lang="en-US" dirty="0" smtClean="0"/>
              <a:t>Stomach growls</a:t>
            </a:r>
          </a:p>
          <a:p>
            <a:r>
              <a:rPr lang="en-US" dirty="0" smtClean="0"/>
              <a:t>Tired</a:t>
            </a:r>
          </a:p>
          <a:p>
            <a:r>
              <a:rPr lang="en-US" dirty="0" smtClean="0"/>
              <a:t>Weak</a:t>
            </a:r>
          </a:p>
          <a:p>
            <a:r>
              <a:rPr lang="en-US" dirty="0" smtClean="0"/>
              <a:t>Dizzy</a:t>
            </a:r>
          </a:p>
          <a:p>
            <a:r>
              <a:rPr lang="en-US" dirty="0" smtClean="0"/>
              <a:t>Why do you feel that way?</a:t>
            </a:r>
          </a:p>
          <a:p>
            <a:r>
              <a:rPr lang="en-US" dirty="0" smtClean="0"/>
              <a:t>Take 2 minutes to write down why your body acts the way it does when you are hungry?</a:t>
            </a:r>
          </a:p>
        </p:txBody>
      </p:sp>
    </p:spTree>
    <p:extLst>
      <p:ext uri="{BB962C8B-B14F-4D97-AF65-F5344CB8AC3E}">
        <p14:creationId xmlns:p14="http://schemas.microsoft.com/office/powerpoint/2010/main" val="27682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food?</a:t>
            </a:r>
          </a:p>
          <a:p>
            <a:r>
              <a:rPr lang="en-US" dirty="0" smtClean="0"/>
              <a:t>Food provides our bodies with the chemical building blocks that we need to grow and reproduce.</a:t>
            </a:r>
          </a:p>
          <a:p>
            <a:r>
              <a:rPr lang="en-US" dirty="0" smtClean="0"/>
              <a:t>Food is a source of raw materials from which our bodies make new molecules</a:t>
            </a:r>
          </a:p>
          <a:p>
            <a:r>
              <a:rPr lang="en-US" dirty="0" smtClean="0"/>
              <a:t>Food is a source of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Energy and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energy is in food?</a:t>
            </a:r>
          </a:p>
          <a:p>
            <a:r>
              <a:rPr lang="en-US" dirty="0" smtClean="0"/>
              <a:t>A lot!</a:t>
            </a:r>
          </a:p>
          <a:p>
            <a:r>
              <a:rPr lang="en-US" dirty="0" smtClean="0"/>
              <a:t>One gram of sugar (glucose)when burned releases 3811 calories of heat energy</a:t>
            </a:r>
          </a:p>
          <a:p>
            <a:r>
              <a:rPr lang="en-US" dirty="0" smtClean="0"/>
              <a:t>A calorie is the amount of energy needed to raise the temperature of 1 gram of water 1 degree </a:t>
            </a:r>
            <a:r>
              <a:rPr lang="en-US" dirty="0" err="1" smtClean="0"/>
              <a:t>celcius</a:t>
            </a:r>
            <a:endParaRPr lang="en-US" dirty="0" smtClean="0"/>
          </a:p>
          <a:p>
            <a:r>
              <a:rPr lang="en-US" dirty="0" smtClean="0"/>
              <a:t>The calorie(capital “C”) that is used on food labels is a kilocalorie or 1,000 calories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Cell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respiration is the process that releases energy by breaking down glucose and other food molecules in the presence of oxygen.</a:t>
            </a:r>
          </a:p>
          <a:p>
            <a:r>
              <a:rPr lang="en-US" dirty="0" smtClean="0"/>
              <a:t>The equation cell respiration is:</a:t>
            </a:r>
          </a:p>
          <a:p>
            <a:r>
              <a:rPr lang="en-US" dirty="0" smtClean="0"/>
              <a:t>60</a:t>
            </a:r>
            <a:r>
              <a:rPr lang="en-US" baseline="-25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            6CO</a:t>
            </a:r>
            <a:r>
              <a:rPr lang="en-US" baseline="-25000" dirty="0" smtClean="0"/>
              <a:t>2</a:t>
            </a:r>
            <a:r>
              <a:rPr lang="en-US" dirty="0" smtClean="0"/>
              <a:t>+6H</a:t>
            </a:r>
            <a:r>
              <a:rPr lang="en-US" baseline="-25000" dirty="0" smtClean="0"/>
              <a:t>2</a:t>
            </a:r>
            <a:r>
              <a:rPr lang="en-US" dirty="0" smtClean="0"/>
              <a:t>O+Energy</a:t>
            </a:r>
          </a:p>
          <a:p>
            <a:r>
              <a:rPr lang="en-US" sz="2400" dirty="0" err="1"/>
              <a:t>o</a:t>
            </a:r>
            <a:r>
              <a:rPr lang="en-US" sz="2400" dirty="0" err="1" smtClean="0"/>
              <a:t>xygen+glucose</a:t>
            </a:r>
            <a:r>
              <a:rPr lang="en-US" sz="2400" dirty="0" smtClean="0"/>
              <a:t>              carbon </a:t>
            </a:r>
            <a:r>
              <a:rPr lang="en-US" sz="2400" dirty="0" err="1" smtClean="0"/>
              <a:t>dioxide+water+energy</a:t>
            </a:r>
            <a:endParaRPr lang="en-US" sz="2400" dirty="0" smtClean="0"/>
          </a:p>
          <a:p>
            <a:pPr marL="0" indent="0">
              <a:buNone/>
            </a:pPr>
            <a:endParaRPr lang="en-US" baseline="-25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28109" y="4114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37708" y="4648200"/>
            <a:ext cx="8104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64127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Cell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respiration requires oxygen and glucose</a:t>
            </a:r>
          </a:p>
          <a:p>
            <a:r>
              <a:rPr lang="en-US" dirty="0" smtClean="0"/>
              <a:t>Cell respiration releases </a:t>
            </a:r>
            <a:r>
              <a:rPr lang="en-US" dirty="0"/>
              <a:t>c</a:t>
            </a:r>
            <a:r>
              <a:rPr lang="en-US" dirty="0" smtClean="0"/>
              <a:t>arbon dioxide, water and energy</a:t>
            </a:r>
          </a:p>
          <a:p>
            <a:r>
              <a:rPr lang="en-US" dirty="0" smtClean="0"/>
              <a:t>There are three stages of cell respiration:</a:t>
            </a:r>
          </a:p>
          <a:p>
            <a:r>
              <a:rPr lang="en-US" dirty="0" smtClean="0"/>
              <a:t>Glycolysis</a:t>
            </a:r>
          </a:p>
          <a:p>
            <a:r>
              <a:rPr lang="en-US" dirty="0" smtClean="0"/>
              <a:t>Krebs Cycle</a:t>
            </a:r>
          </a:p>
          <a:p>
            <a:r>
              <a:rPr lang="en-US" dirty="0" smtClean="0"/>
              <a:t>Electron Transport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stage of cell respiration </a:t>
            </a:r>
          </a:p>
          <a:p>
            <a:r>
              <a:rPr lang="en-US" dirty="0" smtClean="0"/>
              <a:t>One molecule of glucose is broken in half</a:t>
            </a:r>
          </a:p>
          <a:p>
            <a:r>
              <a:rPr lang="en-US" dirty="0" smtClean="0"/>
              <a:t>Produces 2 molecules of pyruvic acid</a:t>
            </a:r>
          </a:p>
          <a:p>
            <a:r>
              <a:rPr lang="en-US" dirty="0" smtClean="0"/>
              <a:t>Occurs in the cytoplasm of a cell</a:t>
            </a:r>
          </a:p>
          <a:p>
            <a:r>
              <a:rPr lang="en-US" dirty="0" smtClean="0"/>
              <a:t>Requires 2 molecules of ATP to start</a:t>
            </a:r>
          </a:p>
          <a:p>
            <a:r>
              <a:rPr lang="en-US" dirty="0" smtClean="0"/>
              <a:t>Makes 2 molecules of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7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Oxygen?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oxygen present glycolysis is followed by a pathway called fermentation</a:t>
            </a:r>
          </a:p>
          <a:p>
            <a:r>
              <a:rPr lang="en-US" dirty="0" smtClean="0"/>
              <a:t>Fermentation releases energy from food molecules by producing ATP in the absence of oxygen</a:t>
            </a:r>
          </a:p>
          <a:p>
            <a:r>
              <a:rPr lang="en-US" dirty="0" smtClean="0"/>
              <a:t>Fermentation is anaerobic – it requires NO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4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fermentation</a:t>
            </a:r>
          </a:p>
          <a:p>
            <a:r>
              <a:rPr lang="en-US" dirty="0" smtClean="0"/>
              <a:t>Alcoholic Fermentation and </a:t>
            </a:r>
            <a:r>
              <a:rPr lang="en-US" dirty="0"/>
              <a:t>L</a:t>
            </a:r>
            <a:r>
              <a:rPr lang="en-US" dirty="0" smtClean="0"/>
              <a:t>actic Acid Fermentation</a:t>
            </a:r>
          </a:p>
          <a:p>
            <a:r>
              <a:rPr lang="en-US" dirty="0" smtClean="0"/>
              <a:t>Alcoholic Fermentation produces carbon dioxide and alcohol</a:t>
            </a:r>
          </a:p>
          <a:p>
            <a:r>
              <a:rPr lang="en-US" dirty="0" smtClean="0"/>
              <a:t>Causes dough to rise</a:t>
            </a:r>
          </a:p>
          <a:p>
            <a:r>
              <a:rPr lang="en-US" dirty="0" smtClean="0"/>
              <a:t>Gives of bubbles of carbon dioxide that form the air spaces that you see in bread.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752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Cell Respiration</vt:lpstr>
      <vt:lpstr>Why Do We Need Food?</vt:lpstr>
      <vt:lpstr>Why Do We Need Food?</vt:lpstr>
      <vt:lpstr>Chemical Energy and Food</vt:lpstr>
      <vt:lpstr>The Process of Cell Respiration</vt:lpstr>
      <vt:lpstr>The Process of Cell Respiration</vt:lpstr>
      <vt:lpstr>Glycolysis</vt:lpstr>
      <vt:lpstr>No Oxygen?</vt:lpstr>
      <vt:lpstr>Two Types of Fermentation</vt:lpstr>
      <vt:lpstr>Lactic Acid Fermentation</vt:lpstr>
      <vt:lpstr>Check for Understanding</vt:lpstr>
      <vt:lpstr>The Krebs Cycle</vt:lpstr>
      <vt:lpstr>The Krebs Cycle</vt:lpstr>
      <vt:lpstr>Electron Transport Chain</vt:lpstr>
      <vt:lpstr>ATP Totals</vt:lpstr>
      <vt:lpstr>Short VS. Long Term Energy</vt:lpstr>
      <vt:lpstr>Short VS. Long Term Energy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Respiration</dc:title>
  <dc:creator>Naples, Jennifer</dc:creator>
  <cp:lastModifiedBy>Naples, Jennifer</cp:lastModifiedBy>
  <cp:revision>17</cp:revision>
  <dcterms:created xsi:type="dcterms:W3CDTF">2014-03-17T01:25:54Z</dcterms:created>
  <dcterms:modified xsi:type="dcterms:W3CDTF">2014-03-22T18:28:27Z</dcterms:modified>
</cp:coreProperties>
</file>